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4"/>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3"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 id="422" r:id="rId161"/>
    <p:sldId id="424" r:id="rId162"/>
    <p:sldId id="427" r:id="rId16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3829" autoAdjust="0"/>
  </p:normalViewPr>
  <p:slideViewPr>
    <p:cSldViewPr>
      <p:cViewPr>
        <p:scale>
          <a:sx n="75" d="100"/>
          <a:sy n="75" d="100"/>
        </p:scale>
        <p:origin x="-882" y="2670"/>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commentAuthors" Target="commentAuthor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2018/8/12</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2018/8/12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2018/8/12</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2018/8/12</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2018/8/12</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2018/8/12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2018/8/12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2018/8/12</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0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65.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66.wmf"/><Relationship Id="rId4" Type="http://schemas.openxmlformats.org/officeDocument/2006/relationships/oleObject" Target="../embeddings/oleObject2.bin"/></Relationships>
</file>

<file path=ppt/slides/_rels/slide123.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 Id="rId4" Type="http://schemas.openxmlformats.org/officeDocument/2006/relationships/image" Target="../media/image170.png"/></Relationships>
</file>

<file path=ppt/slides/_rels/slide12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75.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74.png"/><Relationship Id="rId5" Type="http://schemas.openxmlformats.org/officeDocument/2006/relationships/image" Target="../media/image173.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77.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78.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13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137.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93.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145.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14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1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6.png"/></Relationships>
</file>

<file path=ppt/slides/_rels/slide155.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image" Target="../media/image217.png"/><Relationship Id="rId1" Type="http://schemas.openxmlformats.org/officeDocument/2006/relationships/slideLayout" Target="../slideLayouts/slideLayout7.xml"/><Relationship Id="rId4" Type="http://schemas.openxmlformats.org/officeDocument/2006/relationships/image" Target="../media/image21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 Id="rId4" Type="http://schemas.openxmlformats.org/officeDocument/2006/relationships/image" Target="../media/image224.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5.emf"/></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jpe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image" Target="../media/image79.gif"/><Relationship Id="rId5" Type="http://schemas.openxmlformats.org/officeDocument/2006/relationships/image" Target="../media/image78.gif"/><Relationship Id="rId4" Type="http://schemas.openxmlformats.org/officeDocument/2006/relationships/image" Target="../media/image77.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8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8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04.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03.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emf"/><Relationship Id="rId9" Type="http://schemas.openxmlformats.org/officeDocument/2006/relationships/image" Target="../media/image105.tiff"/></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8.png"/><Relationship Id="rId4" Type="http://schemas.openxmlformats.org/officeDocument/2006/relationships/image" Target="../media/image10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0.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17.png"/><Relationship Id="rId5" Type="http://schemas.openxmlformats.org/officeDocument/2006/relationships/image" Target="../media/image112.png"/><Relationship Id="rId10"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15.png"/></Relationships>
</file>

<file path=ppt/slides/_rels/slide9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9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a16="http://schemas.microsoft.com/office/drawing/2014/main"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a16="http://schemas.microsoft.com/office/drawing/2014/main"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a16="http://schemas.microsoft.com/office/drawing/2014/main"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a:t>parameter</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a16="http://schemas.microsoft.com/office/drawing/2014/main"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6151"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val="20000"/>
                    </a:ext>
                  </a:extLst>
                </a:gridCol>
                <a:gridCol w="3328080">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a16="http://schemas.microsoft.com/office/drawing/2014/main"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a16="http://schemas.microsoft.com/office/drawing/2014/main"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3024336">
                  <a:extLst>
                    <a:ext uri="{9D8B030D-6E8A-4147-A177-3AD203B41FA5}">
                      <a16:colId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2339752"/>
            <a:ext cx="6858000" cy="1754326"/>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6555641"/>
          </a:xfrm>
          <a:prstGeom prst="rect">
            <a:avLst/>
          </a:prstGeom>
          <a:noFill/>
        </p:spPr>
        <p:txBody>
          <a:bodyPr wrap="square" rtlCol="0">
            <a:spAutoFit/>
          </a:bodyPr>
          <a:lstStyle/>
          <a:p>
            <a:r>
              <a:rPr lang="zh-CN" altLang="en-US" sz="1400" dirty="0"/>
              <a:t>以下是</a:t>
            </a:r>
            <a:r>
              <a:rPr lang="en-US" altLang="zh-CN" sz="1400" b="1" dirty="0">
                <a:solidFill>
                  <a:srgbClr val="FF0000"/>
                </a:solidFill>
              </a:rPr>
              <a:t>GM requirement</a:t>
            </a:r>
            <a:r>
              <a:rPr lang="zh-CN" altLang="en-US" sz="1400" dirty="0"/>
              <a:t>的例子，就</a:t>
            </a:r>
            <a:r>
              <a:rPr lang="en-US" altLang="zh-CN" sz="1400" dirty="0"/>
              <a:t>GM</a:t>
            </a:r>
            <a:r>
              <a:rPr lang="zh-CN" altLang="en-US" sz="1400" dirty="0"/>
              <a:t>的</a:t>
            </a:r>
            <a:r>
              <a:rPr lang="en-US" altLang="zh-CN" sz="1400" dirty="0"/>
              <a:t>requirement</a:t>
            </a:r>
            <a:r>
              <a:rPr lang="zh-CN" altLang="en-US" sz="1400" dirty="0"/>
              <a:t>而言，其有</a:t>
            </a:r>
            <a:r>
              <a:rPr lang="en-US" altLang="zh-CN" sz="1400" dirty="0"/>
              <a:t>capability requirement</a:t>
            </a:r>
            <a:r>
              <a:rPr lang="zh-CN" altLang="en-US" sz="1400" dirty="0"/>
              <a:t>和</a:t>
            </a:r>
            <a:r>
              <a:rPr lang="en-US" altLang="zh-CN" sz="1400" dirty="0"/>
              <a:t>feature requirement</a:t>
            </a:r>
            <a:r>
              <a:rPr lang="zh-CN" altLang="en-US" sz="1400" dirty="0"/>
              <a:t>；</a:t>
            </a:r>
            <a:endParaRPr lang="en-US" altLang="zh-CN" sz="1400" dirty="0"/>
          </a:p>
          <a:p>
            <a:r>
              <a:rPr lang="en-US" altLang="zh-CN" sz="1400" dirty="0"/>
              <a:t>(</a:t>
            </a:r>
            <a:r>
              <a:rPr lang="zh-CN" altLang="en-US" sz="1400" dirty="0"/>
              <a:t>个人感觉这两个</a:t>
            </a:r>
            <a:r>
              <a:rPr lang="en-US" altLang="zh-CN" sz="1400" dirty="0"/>
              <a:t>requirement</a:t>
            </a:r>
            <a:r>
              <a:rPr lang="zh-CN" altLang="en-US" sz="1400" dirty="0"/>
              <a:t>挺像的，硬说有差别的话</a:t>
            </a:r>
            <a:r>
              <a:rPr lang="en-US" altLang="zh-CN" sz="1400" dirty="0"/>
              <a:t>security/feature sequence flow/flow chart</a:t>
            </a:r>
            <a:r>
              <a:rPr lang="zh-CN" altLang="en-US" sz="1400" dirty="0"/>
              <a:t>大多定义在</a:t>
            </a:r>
            <a:r>
              <a:rPr lang="en-US" altLang="zh-CN" sz="1400" dirty="0"/>
              <a:t>feature</a:t>
            </a:r>
            <a:r>
              <a:rPr lang="zh-CN" altLang="en-US" sz="1400" dirty="0"/>
              <a:t>中，</a:t>
            </a:r>
            <a:r>
              <a:rPr lang="en-US" altLang="zh-CN" sz="1400" dirty="0"/>
              <a:t>capability</a:t>
            </a:r>
            <a:r>
              <a:rPr lang="zh-CN" altLang="en-US" sz="1400" dirty="0"/>
              <a:t>中定义</a:t>
            </a:r>
            <a:r>
              <a:rPr lang="en-US" altLang="zh-CN" sz="1400" dirty="0"/>
              <a:t>Hardware</a:t>
            </a:r>
            <a:r>
              <a:rPr lang="zh-CN" altLang="en-US" sz="1400" dirty="0"/>
              <a:t>的部分比较多</a:t>
            </a:r>
            <a:r>
              <a:rPr lang="en-US" altLang="zh-CN" sz="1400" dirty="0"/>
              <a:t>)</a:t>
            </a:r>
          </a:p>
          <a:p>
            <a:r>
              <a:rPr lang="en-US" altLang="zh-CN" sz="1400" dirty="0"/>
              <a:t>---------------------------</a:t>
            </a:r>
            <a:endParaRPr lang="en-US" altLang="ja-JP" sz="1400" dirty="0"/>
          </a:p>
          <a:p>
            <a:r>
              <a:rPr lang="en-US" altLang="ja-JP" sz="1400" dirty="0"/>
              <a:t>Requirement example (from GM):</a:t>
            </a:r>
          </a:p>
          <a:p>
            <a:pPr marL="285750" indent="-285750">
              <a:buFont typeface="Arial" panose="020B0604020202020204" pitchFamily="34" charset="0"/>
              <a:buChar char="•"/>
            </a:pPr>
            <a:r>
              <a:rPr kumimoji="1" lang="en-US" altLang="ja-JP" sz="1400" dirty="0"/>
              <a:t>Bluetooth</a:t>
            </a:r>
          </a:p>
          <a:p>
            <a:pPr marL="742950" lvl="1" indent="-285750">
              <a:buFont typeface="Arial" panose="020B0604020202020204" pitchFamily="34" charset="0"/>
              <a:buChar char="•"/>
            </a:pPr>
            <a:r>
              <a:rPr lang="en-US" altLang="ja-JP" sz="1400" dirty="0"/>
              <a:t>Random number generator, to pass some entropy source test</a:t>
            </a:r>
          </a:p>
          <a:p>
            <a:pPr marL="742950" lvl="1" indent="-285750">
              <a:buFont typeface="Arial" panose="020B0604020202020204" pitchFamily="34" charset="0"/>
              <a:buChar char="•"/>
            </a:pPr>
            <a:r>
              <a:rPr kumimoji="1" lang="en-US" altLang="ja-JP" sz="1400" dirty="0"/>
              <a:t>Authentication, to support numeric comparison, NOT support out-of-band </a:t>
            </a:r>
            <a:r>
              <a:rPr kumimoji="1" lang="en-US" altLang="ja-JP" sz="1400" dirty="0" err="1"/>
              <a:t>auth</a:t>
            </a:r>
            <a:r>
              <a:rPr kumimoji="1" lang="en-US" altLang="ja-JP" sz="1400" dirty="0"/>
              <a:t> and PIN entry </a:t>
            </a:r>
            <a:r>
              <a:rPr kumimoji="1" lang="en-US" altLang="ja-JP" sz="1400" dirty="0" err="1"/>
              <a:t>auth</a:t>
            </a:r>
            <a:endParaRPr kumimoji="1" lang="en-US" altLang="ja-JP" sz="1400" dirty="0"/>
          </a:p>
          <a:p>
            <a:pPr marL="285750" indent="-285750">
              <a:buFont typeface="Arial" panose="020B0604020202020204" pitchFamily="34" charset="0"/>
              <a:buChar char="•"/>
            </a:pPr>
            <a:r>
              <a:rPr lang="en-US" altLang="ja-JP" sz="1400" dirty="0"/>
              <a:t>Security</a:t>
            </a:r>
          </a:p>
          <a:p>
            <a:pPr marL="742950" lvl="1" indent="-285750">
              <a:buFont typeface="Arial" panose="020B0604020202020204" pitchFamily="34" charset="0"/>
              <a:buChar char="•"/>
            </a:pPr>
            <a:r>
              <a:rPr kumimoji="1" lang="en-US" altLang="ja-JP" sz="1400" dirty="0"/>
              <a:t>Controller hardening, password/serial#/salt length should be xxx, </a:t>
            </a:r>
            <a:r>
              <a:rPr kumimoji="1" lang="en-US" altLang="ja-JP" sz="1400" dirty="0" err="1"/>
              <a:t>etc</a:t>
            </a:r>
            <a:endParaRPr kumimoji="1" lang="en-US" altLang="ja-JP" sz="1400" dirty="0"/>
          </a:p>
          <a:p>
            <a:pPr marL="742950" lvl="1" indent="-285750">
              <a:buFont typeface="Arial" panose="020B0604020202020204" pitchFamily="34" charset="0"/>
              <a:buChar char="•"/>
            </a:pPr>
            <a:r>
              <a:rPr kumimoji="1" lang="en-US" altLang="ja-JP" sz="1400" dirty="0"/>
              <a:t>Coding rules</a:t>
            </a:r>
          </a:p>
          <a:p>
            <a:pPr marL="1200150" lvl="2" indent="-285750">
              <a:buFont typeface="Arial" panose="020B0604020202020204" pitchFamily="34" charset="0"/>
              <a:buChar char="•"/>
            </a:pPr>
            <a:r>
              <a:rPr kumimoji="1" lang="en-US" altLang="ja-JP" sz="1400" dirty="0"/>
              <a:t>to obey MISRA-C</a:t>
            </a:r>
            <a:r>
              <a:rPr lang="en-US" altLang="ja-JP" sz="1400" dirty="0"/>
              <a:t>; </a:t>
            </a:r>
          </a:p>
          <a:p>
            <a:pPr marL="1200150" lvl="2" indent="-285750">
              <a:buFont typeface="Arial" panose="020B0604020202020204" pitchFamily="34" charset="0"/>
              <a:buChar char="•"/>
            </a:pPr>
            <a:r>
              <a:rPr lang="en-US" altLang="ja-JP" sz="1400" dirty="0"/>
              <a:t>input sanitization for ASCII/UTF format inputs; </a:t>
            </a:r>
          </a:p>
          <a:p>
            <a:pPr marL="1200150" lvl="2" indent="-285750">
              <a:buFont typeface="Arial" panose="020B0604020202020204" pitchFamily="34" charset="0"/>
              <a:buChar char="•"/>
            </a:pPr>
            <a:r>
              <a:rPr lang="en-US" altLang="ja-JP" sz="1400" dirty="0"/>
              <a:t>obfuscation, especially for Java app/lib; </a:t>
            </a:r>
          </a:p>
          <a:p>
            <a:pPr marL="1200150" lvl="2" indent="-285750">
              <a:buFont typeface="Arial" panose="020B0604020202020204" pitchFamily="34" charset="0"/>
              <a:buChar char="•"/>
            </a:pPr>
            <a:r>
              <a:rPr lang="en-US" altLang="ja-JP" sz="1400" dirty="0"/>
              <a:t>Use secure APIs, e.g., use </a:t>
            </a:r>
            <a:r>
              <a:rPr lang="en-US" altLang="ja-JP" sz="1400" dirty="0" err="1"/>
              <a:t>strncpy_s</a:t>
            </a:r>
            <a:r>
              <a:rPr lang="en-US" altLang="ja-JP" sz="1400" dirty="0"/>
              <a:t>(), NOT </a:t>
            </a:r>
            <a:r>
              <a:rPr lang="en-US" altLang="ja-JP" sz="1400" dirty="0" err="1"/>
              <a:t>strncpy</a:t>
            </a:r>
            <a:r>
              <a:rPr lang="en-US" altLang="ja-JP" sz="1400" dirty="0"/>
              <a:t>()</a:t>
            </a:r>
          </a:p>
          <a:p>
            <a:pPr marL="742950" lvl="1" indent="-285750">
              <a:buFont typeface="Arial" panose="020B0604020202020204" pitchFamily="34" charset="0"/>
              <a:buChar char="•"/>
            </a:pPr>
            <a:r>
              <a:rPr lang="en-US" altLang="ja-JP" sz="1400" dirty="0"/>
              <a:t>Cryptography, use OpenSSL</a:t>
            </a:r>
          </a:p>
          <a:p>
            <a:pPr marL="1200150" lvl="2" indent="-285750">
              <a:buFont typeface="Arial" panose="020B0604020202020204" pitchFamily="34" charset="0"/>
              <a:buChar char="•"/>
            </a:pPr>
            <a:r>
              <a:rPr lang="zh-CN" altLang="en-US" sz="1400" dirty="0"/>
              <a:t>只允许</a:t>
            </a:r>
            <a:r>
              <a:rPr lang="en-US" altLang="zh-CN" sz="1400" dirty="0"/>
              <a:t>lib </a:t>
            </a:r>
            <a:r>
              <a:rPr lang="en-US" altLang="zh-CN" sz="1400" dirty="0" err="1"/>
              <a:t>func</a:t>
            </a:r>
            <a:r>
              <a:rPr lang="en-US" altLang="zh-CN" sz="1400" dirty="0"/>
              <a:t> call, </a:t>
            </a:r>
            <a:r>
              <a:rPr lang="zh-CN" altLang="en-US" sz="1400" dirty="0"/>
              <a:t>不允许</a:t>
            </a:r>
            <a:r>
              <a:rPr lang="en-US" altLang="zh-CN" sz="1400" dirty="0"/>
              <a:t>shell/</a:t>
            </a:r>
            <a:r>
              <a:rPr lang="en-US" altLang="zh-CN" sz="1400" dirty="0" err="1"/>
              <a:t>cmdline</a:t>
            </a:r>
            <a:r>
              <a:rPr lang="en-US" altLang="zh-CN" sz="1400" dirty="0"/>
              <a:t> call</a:t>
            </a:r>
          </a:p>
          <a:p>
            <a:pPr marL="742950" lvl="1" indent="-285750">
              <a:buFont typeface="Arial" panose="020B0604020202020204" pitchFamily="34" charset="0"/>
              <a:buChar char="•"/>
            </a:pPr>
            <a:r>
              <a:rPr lang="en-US" altLang="zh-CN" sz="1400" dirty="0"/>
              <a:t>Remote features</a:t>
            </a:r>
          </a:p>
          <a:p>
            <a:pPr marL="1200150" lvl="2" indent="-285750">
              <a:buFont typeface="Arial" panose="020B0604020202020204" pitchFamily="34" charset="0"/>
              <a:buChar char="•"/>
            </a:pPr>
            <a:r>
              <a:rPr lang="zh-CN" altLang="en-US" sz="1400" dirty="0"/>
              <a:t>不允许</a:t>
            </a:r>
            <a:r>
              <a:rPr lang="en-US" altLang="zh-CN" sz="1400" dirty="0"/>
              <a:t>Remote </a:t>
            </a:r>
            <a:r>
              <a:rPr lang="en-US" altLang="zh-CN" sz="1400" dirty="0" err="1"/>
              <a:t>cmd</a:t>
            </a:r>
            <a:r>
              <a:rPr lang="en-US" altLang="zh-CN" sz="1400" dirty="0"/>
              <a:t>/file access</a:t>
            </a:r>
          </a:p>
          <a:p>
            <a:pPr marL="742950" lvl="1" indent="-285750">
              <a:buFont typeface="Arial" panose="020B0604020202020204" pitchFamily="34" charset="0"/>
              <a:buChar char="•"/>
            </a:pPr>
            <a:r>
              <a:rPr lang="en-US" altLang="zh-CN" sz="1400" dirty="0"/>
              <a:t>Information flow enforcement, comply with xxx standard, enforce control with Firewall rules</a:t>
            </a:r>
          </a:p>
          <a:p>
            <a:pPr marL="742950" lvl="1" indent="-285750">
              <a:buFont typeface="Arial" panose="020B0604020202020204" pitchFamily="34" charset="0"/>
              <a:buChar char="•"/>
            </a:pPr>
            <a:r>
              <a:rPr lang="en-US" altLang="zh-CN" sz="1400" dirty="0"/>
              <a:t>Memory encryption, use </a:t>
            </a:r>
            <a:r>
              <a:rPr lang="en-US" altLang="zh-CN" sz="1400" dirty="0" err="1"/>
              <a:t>TrustZone</a:t>
            </a:r>
            <a:r>
              <a:rPr lang="en-US" altLang="zh-CN" sz="1400" dirty="0"/>
              <a:t> “secure storage”</a:t>
            </a:r>
          </a:p>
          <a:p>
            <a:pPr marL="742950" lvl="1" indent="-285750">
              <a:buFont typeface="Arial" panose="020B0604020202020204" pitchFamily="34" charset="0"/>
              <a:buChar char="•"/>
            </a:pPr>
            <a:r>
              <a:rPr lang="en-US" altLang="zh-CN" sz="1400" dirty="0"/>
              <a:t>Full disk encryption, key length should be xxx, use AES, etc.</a:t>
            </a:r>
          </a:p>
          <a:p>
            <a:pPr marL="742950" lvl="1" indent="-285750">
              <a:buFont typeface="Arial" panose="020B0604020202020204" pitchFamily="34" charset="0"/>
              <a:buChar char="•"/>
            </a:pPr>
            <a:r>
              <a:rPr lang="en-US" altLang="zh-CN" sz="1400" dirty="0"/>
              <a:t>Use ASLR (address space layout randomization), do stack protection (use stack canary, etc.)</a:t>
            </a:r>
          </a:p>
          <a:p>
            <a:pPr marL="285750" indent="-285750">
              <a:buFont typeface="Arial" panose="020B0604020202020204" pitchFamily="34" charset="0"/>
              <a:buChar char="•"/>
            </a:pPr>
            <a:r>
              <a:rPr lang="en-US" altLang="ja-JP" sz="1400" dirty="0"/>
              <a:t>Hardware</a:t>
            </a:r>
          </a:p>
          <a:p>
            <a:pPr marL="742950" lvl="1" indent="-285750">
              <a:buFont typeface="Arial" panose="020B0604020202020204" pitchFamily="34" charset="0"/>
              <a:buChar char="•"/>
            </a:pPr>
            <a:r>
              <a:rPr lang="zh-CN" altLang="en-US" sz="1400" dirty="0"/>
              <a:t>没有</a:t>
            </a:r>
            <a:r>
              <a:rPr lang="en-US" altLang="zh-CN" sz="1400" dirty="0"/>
              <a:t>debug port</a:t>
            </a:r>
          </a:p>
          <a:p>
            <a:pPr marL="285750" indent="-285750">
              <a:buFont typeface="Arial" panose="020B0604020202020204" pitchFamily="34" charset="0"/>
              <a:buChar char="•"/>
            </a:pPr>
            <a:r>
              <a:rPr lang="en-US" altLang="ja-JP" sz="1400" dirty="0"/>
              <a:t>…</a:t>
            </a:r>
          </a:p>
        </p:txBody>
      </p:sp>
    </p:spTree>
    <p:extLst>
      <p:ext uri="{BB962C8B-B14F-4D97-AF65-F5344CB8AC3E}">
        <p14:creationId xmlns:p14="http://schemas.microsoft.com/office/powerpoint/2010/main" val="22983123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err="1"/>
              <a:t>Misc</a:t>
            </a:r>
            <a:r>
              <a:rPr kumimoji="1" lang="en-US" altLang="ja-JP" dirty="0"/>
              <a:t>: (</a:t>
            </a:r>
            <a:r>
              <a:rPr kumimoji="1" lang="zh-CN" altLang="en-US" dirty="0"/>
              <a:t>为了</a:t>
            </a:r>
            <a:r>
              <a:rPr kumimoji="1" lang="en-US" altLang="ja-JP" dirty="0" err="1"/>
              <a:t>ctf</a:t>
            </a:r>
            <a:r>
              <a:rPr kumimoji="1" lang="zh-CN" altLang="en-US" dirty="0"/>
              <a:t>等收集的零碎知识</a:t>
            </a:r>
            <a:r>
              <a:rPr kumimoji="1" lang="en-US" altLang="ja-JP" dirty="0"/>
              <a:t>)</a:t>
            </a:r>
          </a:p>
          <a:p>
            <a:pPr marL="285750" indent="-285750">
              <a:buFont typeface="Arial" panose="020B0604020202020204" pitchFamily="34" charset="0"/>
              <a:buChar char="•"/>
            </a:pPr>
            <a:r>
              <a:rPr lang="en-US" altLang="ja-JP" b="1" dirty="0">
                <a:solidFill>
                  <a:srgbClr val="FF0000"/>
                </a:solidFill>
              </a:rPr>
              <a:t>PDF knowledge</a:t>
            </a:r>
            <a:r>
              <a:rPr lang="en-US" altLang="ja-JP" dirty="0"/>
              <a:t>:</a:t>
            </a:r>
          </a:p>
          <a:p>
            <a:pPr marL="742950" lvl="1" indent="-285750">
              <a:buFont typeface="Arial" panose="020B0604020202020204" pitchFamily="34" charset="0"/>
              <a:buChar char="•"/>
            </a:pPr>
            <a:r>
              <a:rPr lang="en-US" altLang="ja-JP" dirty="0"/>
              <a:t>Pdf</a:t>
            </a:r>
            <a:r>
              <a:rPr lang="zh-CN" altLang="en-US" dirty="0"/>
              <a:t>默认是压缩形式的，压缩之前用</a:t>
            </a:r>
            <a:r>
              <a:rPr lang="en-US" altLang="zh-CN" dirty="0"/>
              <a:t>text editor</a:t>
            </a:r>
            <a:r>
              <a:rPr lang="zh-CN" altLang="en-US" dirty="0"/>
              <a:t>打开会有很多乱码，解压之后很多信息都可以</a:t>
            </a:r>
            <a:r>
              <a:rPr lang="en-US" altLang="zh-CN" dirty="0"/>
              <a:t>plaintext</a:t>
            </a:r>
            <a:r>
              <a:rPr lang="zh-CN" altLang="en-US" dirty="0"/>
              <a:t>显示，解压用的</a:t>
            </a:r>
            <a:r>
              <a:rPr lang="en-US" altLang="zh-CN" dirty="0"/>
              <a:t>tool</a:t>
            </a:r>
            <a:r>
              <a:rPr lang="zh-CN" altLang="en-US" dirty="0"/>
              <a:t>可以用</a:t>
            </a:r>
            <a:r>
              <a:rPr lang="en-US" altLang="zh-CN" dirty="0" err="1"/>
              <a:t>qpdf</a:t>
            </a:r>
            <a:r>
              <a:rPr lang="en-US" altLang="zh-CN" dirty="0"/>
              <a:t> (</a:t>
            </a:r>
            <a:r>
              <a:rPr lang="en-US" altLang="zh-CN" dirty="0" err="1"/>
              <a:t>linux</a:t>
            </a:r>
            <a:r>
              <a:rPr lang="en-US" altLang="zh-CN" dirty="0"/>
              <a:t> terminal tool)</a:t>
            </a:r>
            <a:endParaRPr lang="en-US" altLang="ja-JP"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729"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a16="http://schemas.microsoft.com/office/drawing/2014/main"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8" y="3212529"/>
            <a:ext cx="2321496" cy="1234673"/>
          </a:xfrm>
          <a:prstGeom prst="rect">
            <a:avLst/>
          </a:prstGeom>
        </p:spPr>
      </p:pic>
      <p:sp>
        <p:nvSpPr>
          <p:cNvPr id="9" name="TextBox 8">
            <a:extLst>
              <a:ext uri="{FF2B5EF4-FFF2-40B4-BE49-F238E27FC236}">
                <a16:creationId xmlns:a16="http://schemas.microsoft.com/office/drawing/2014/main" id="{5C6E1D60-171E-4ABA-BAC5-025011CF8912}"/>
              </a:ext>
            </a:extLst>
          </p:cNvPr>
          <p:cNvSpPr txBox="1"/>
          <p:nvPr/>
        </p:nvSpPr>
        <p:spPr>
          <a:xfrm>
            <a:off x="0" y="2795270"/>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6987"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a16="http://schemas.microsoft.com/office/drawing/2014/main"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a16="http://schemas.microsoft.com/office/drawing/2014/main"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a16="http://schemas.microsoft.com/office/drawing/2014/main"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a16="http://schemas.microsoft.com/office/drawing/2014/main"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a16="http://schemas.microsoft.com/office/drawing/2014/main"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a16="http://schemas.microsoft.com/office/drawing/2014/main"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4324"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a16="http://schemas.microsoft.com/office/drawing/2014/main"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a16="http://schemas.microsoft.com/office/drawing/2014/main"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a16="http://schemas.microsoft.com/office/drawing/2014/main"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25827</TotalTime>
  <Words>46146</Words>
  <Application>Microsoft Office PowerPoint</Application>
  <PresentationFormat>On-screen Show (4:3)</PresentationFormat>
  <Paragraphs>3563</Paragraphs>
  <Slides>162</Slides>
  <Notes>12</Notes>
  <HiddenSlides>0</HiddenSlides>
  <MMClips>0</MMClips>
  <ScaleCrop>false</ScaleCrop>
  <HeadingPairs>
    <vt:vector size="8" baseType="variant">
      <vt:variant>
        <vt:lpstr>Fonts Used</vt:lpstr>
      </vt:variant>
      <vt:variant>
        <vt:i4>26</vt:i4>
      </vt:variant>
      <vt:variant>
        <vt:lpstr>Theme</vt:lpstr>
      </vt:variant>
      <vt:variant>
        <vt:i4>1</vt:i4>
      </vt:variant>
      <vt:variant>
        <vt:lpstr>Embedded OLE Servers</vt:lpstr>
      </vt:variant>
      <vt:variant>
        <vt:i4>4</vt:i4>
      </vt:variant>
      <vt:variant>
        <vt:lpstr>Slide Titles</vt:lpstr>
      </vt:variant>
      <vt:variant>
        <vt:i4>162</vt:i4>
      </vt:variant>
    </vt:vector>
  </HeadingPairs>
  <TitlesOfParts>
    <vt:vector size="193" baseType="lpstr">
      <vt:lpstr>Arial Unicode MS</vt:lpstr>
      <vt:lpstr>DejaVu Sans Mono</vt:lpstr>
      <vt:lpstr>HGｺﾞｼｯｸM</vt:lpstr>
      <vt:lpstr>HGPｺﾞｼｯｸM</vt:lpstr>
      <vt:lpstr>Inconsolata</vt:lpstr>
      <vt:lpstr>inherit</vt:lpstr>
      <vt:lpstr>montserrat</vt:lpstr>
      <vt:lpstr>ＭＳ 明朝</vt:lpstr>
      <vt:lpstr>ＭＳ Ｐゴシック</vt:lpstr>
      <vt:lpstr>Open Sans</vt:lpstr>
      <vt:lpstr>PT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Lucida Console</vt:lpstr>
      <vt:lpstr>Times</vt:lpstr>
      <vt:lpstr>Times New Roman</vt:lpstr>
      <vt:lpstr>Wingdings</vt:lpstr>
      <vt:lpstr>Office テーマ</vt:lpstr>
      <vt:lpstr>Visio.Drawing.11</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3568</cp:revision>
  <dcterms:created xsi:type="dcterms:W3CDTF">2016-01-14T23:49:10Z</dcterms:created>
  <dcterms:modified xsi:type="dcterms:W3CDTF">2018-08-12T02:43:31Z</dcterms:modified>
</cp:coreProperties>
</file>